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ov" ContentType="video/quicktime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0" d="100"/>
          <a:sy n="80" d="100"/>
        </p:scale>
        <p:origin x="60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C3EB9-A688-424E-91F6-AD4CE90A6848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82166-CBA8-4E21-BBEF-11F7F2699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5469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C3EB9-A688-424E-91F6-AD4CE90A6848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82166-CBA8-4E21-BBEF-11F7F2699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605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C3EB9-A688-424E-91F6-AD4CE90A6848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82166-CBA8-4E21-BBEF-11F7F2699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110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C3EB9-A688-424E-91F6-AD4CE90A6848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82166-CBA8-4E21-BBEF-11F7F2699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7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C3EB9-A688-424E-91F6-AD4CE90A6848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82166-CBA8-4E21-BBEF-11F7F2699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386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C3EB9-A688-424E-91F6-AD4CE90A6848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82166-CBA8-4E21-BBEF-11F7F2699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113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C3EB9-A688-424E-91F6-AD4CE90A6848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82166-CBA8-4E21-BBEF-11F7F2699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027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C3EB9-A688-424E-91F6-AD4CE90A6848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82166-CBA8-4E21-BBEF-11F7F2699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640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C3EB9-A688-424E-91F6-AD4CE90A6848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82166-CBA8-4E21-BBEF-11F7F2699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2934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C3EB9-A688-424E-91F6-AD4CE90A6848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82166-CBA8-4E21-BBEF-11F7F2699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8590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C3EB9-A688-424E-91F6-AD4CE90A6848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82166-CBA8-4E21-BBEF-11F7F2699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794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C3EB9-A688-424E-91F6-AD4CE90A6848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82166-CBA8-4E21-BBEF-11F7F2699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396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F5DC5-EBC0-450F-837A-29368EE258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96252"/>
            <a:ext cx="9144000" cy="1013252"/>
          </a:xfrm>
        </p:spPr>
        <p:txBody>
          <a:bodyPr>
            <a:normAutofit/>
          </a:bodyPr>
          <a:lstStyle/>
          <a:p>
            <a:r>
              <a:rPr lang="en-US" b="1" dirty="0">
                <a:latin typeface="Bahnschrift" panose="020B0502040204020203" pitchFamily="34" charset="0"/>
              </a:rPr>
              <a:t>Medebra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B92E57-060B-48E3-90A6-7E1710BFE2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39418"/>
            <a:ext cx="9144000" cy="1655762"/>
          </a:xfrm>
        </p:spPr>
        <p:txBody>
          <a:bodyPr/>
          <a:lstStyle/>
          <a:p>
            <a:r>
              <a:rPr lang="en-US" dirty="0">
                <a:latin typeface="Bahnschrift" panose="020B0502040204020203" pitchFamily="34" charset="0"/>
              </a:rPr>
              <a:t>for review of clinical value</a:t>
            </a:r>
          </a:p>
          <a:p>
            <a:endParaRPr lang="en-US" dirty="0">
              <a:latin typeface="Bahnschrift" panose="020B05020402040202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49797F-6F90-4520-A44D-703E7E9D99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061" y="3472732"/>
            <a:ext cx="2717878" cy="178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127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08063-E255-415D-AF68-CDED824B0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0707" y="2034698"/>
            <a:ext cx="8830586" cy="1325563"/>
          </a:xfrm>
        </p:spPr>
        <p:txBody>
          <a:bodyPr/>
          <a:lstStyle/>
          <a:p>
            <a:r>
              <a:rPr lang="en-US" b="1" dirty="0">
                <a:latin typeface="Bahnschrift" panose="020B0502040204020203" pitchFamily="34" charset="0"/>
              </a:rPr>
              <a:t>Thank you for your consideration!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5031EB-5F4C-4EAB-A084-A8D0F91F44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061" y="3360261"/>
            <a:ext cx="2717878" cy="178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454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6A478-42C7-4629-8933-C62F6F80B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atin typeface="Bahnschrift" panose="020B0502040204020203" pitchFamily="34" charset="0"/>
              </a:rPr>
              <a:t>Summary of Clinical Advantages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118EA-DCEF-4F6F-AD66-1FFC378CB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9339471" cy="4351338"/>
          </a:xfrm>
        </p:spPr>
        <p:txBody>
          <a:bodyPr>
            <a:normAutofit/>
          </a:bodyPr>
          <a:lstStyle/>
          <a:p>
            <a:r>
              <a:rPr lang="en-US" dirty="0">
                <a:latin typeface="Bahnschrift" panose="020B0502040204020203" pitchFamily="34" charset="0"/>
              </a:rPr>
              <a:t>Created by patients for patients with surgeon approval</a:t>
            </a:r>
          </a:p>
          <a:p>
            <a:r>
              <a:rPr lang="en-US" dirty="0">
                <a:latin typeface="Bahnschrift" panose="020B0502040204020203" pitchFamily="34" charset="0"/>
              </a:rPr>
              <a:t>Patented body design</a:t>
            </a:r>
          </a:p>
          <a:p>
            <a:r>
              <a:rPr lang="en-US" dirty="0">
                <a:latin typeface="Bahnschrift" panose="020B0502040204020203" pitchFamily="34" charset="0"/>
              </a:rPr>
              <a:t>Patient-oriented strap design</a:t>
            </a:r>
          </a:p>
          <a:p>
            <a:r>
              <a:rPr lang="en-US" dirty="0">
                <a:latin typeface="Bahnschrift" panose="020B0502040204020203" pitchFamily="34" charset="0"/>
              </a:rPr>
              <a:t>Secure drain pouches</a:t>
            </a:r>
          </a:p>
          <a:p>
            <a:r>
              <a:rPr lang="en-US" dirty="0">
                <a:latin typeface="Bahnschrift" panose="020B0502040204020203" pitchFamily="34" charset="0"/>
              </a:rPr>
              <a:t>Versatile prosthetics</a:t>
            </a:r>
          </a:p>
          <a:p>
            <a:r>
              <a:rPr lang="en-US" dirty="0">
                <a:latin typeface="Bahnschrift" panose="020B0502040204020203" pitchFamily="34" charset="0"/>
              </a:rPr>
              <a:t>Smart Velcro design to prevent patient irritation</a:t>
            </a:r>
          </a:p>
          <a:p>
            <a:r>
              <a:rPr lang="en-US" dirty="0">
                <a:latin typeface="Bahnschrift" panose="020B0502040204020203" pitchFamily="34" charset="0"/>
              </a:rPr>
              <a:t>Efficacious for a variety of post-op recoveries</a:t>
            </a:r>
          </a:p>
          <a:p>
            <a:r>
              <a:rPr lang="en-US" dirty="0">
                <a:latin typeface="Bahnschrift" panose="020B0502040204020203" pitchFamily="34" charset="0"/>
              </a:rPr>
              <a:t>Testimonials for improved quality of care</a:t>
            </a:r>
          </a:p>
        </p:txBody>
      </p:sp>
    </p:spTree>
    <p:extLst>
      <p:ext uri="{BB962C8B-B14F-4D97-AF65-F5344CB8AC3E}">
        <p14:creationId xmlns:p14="http://schemas.microsoft.com/office/powerpoint/2010/main" val="708746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B689F-785A-4BA0-94C2-287804702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449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atin typeface="Bahnschrift" panose="020B0502040204020203" pitchFamily="34" charset="0"/>
              </a:rPr>
              <a:t>Body Design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4C1A39-12D1-4F1F-AF6B-8FC3939A9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573" y="1498508"/>
            <a:ext cx="5229426" cy="4995002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2121B8B-53D1-48E7-9560-522DCDB9104C}"/>
              </a:ext>
            </a:extLst>
          </p:cNvPr>
          <p:cNvCxnSpPr>
            <a:cxnSpLocks/>
          </p:cNvCxnSpPr>
          <p:nvPr/>
        </p:nvCxnSpPr>
        <p:spPr>
          <a:xfrm flipH="1">
            <a:off x="6321287" y="2280324"/>
            <a:ext cx="486239" cy="8417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89B6F9C-3AC5-4F03-9CC9-862F23499D67}"/>
              </a:ext>
            </a:extLst>
          </p:cNvPr>
          <p:cNvSpPr txBox="1"/>
          <p:nvPr/>
        </p:nvSpPr>
        <p:spPr>
          <a:xfrm>
            <a:off x="6957393" y="1760190"/>
            <a:ext cx="2576221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Bahnschrift" panose="020B0502040204020203" pitchFamily="34" charset="0"/>
              </a:rPr>
              <a:t>Front closure design allows for easy access for patients and health providers</a:t>
            </a:r>
          </a:p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39DC65-38FF-4A89-A826-C0E3619A0BD8}"/>
              </a:ext>
            </a:extLst>
          </p:cNvPr>
          <p:cNvSpPr/>
          <p:nvPr/>
        </p:nvSpPr>
        <p:spPr>
          <a:xfrm>
            <a:off x="7679388" y="4778109"/>
            <a:ext cx="290379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Bahnschrift" panose="020B0502040204020203" pitchFamily="34" charset="0"/>
              </a:rPr>
              <a:t>Bottom of garment comes below sutures to prevent painful catching or scraping of material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D6ABD84-6F16-45B3-A81F-E7301E25DB8E}"/>
              </a:ext>
            </a:extLst>
          </p:cNvPr>
          <p:cNvCxnSpPr>
            <a:cxnSpLocks/>
          </p:cNvCxnSpPr>
          <p:nvPr/>
        </p:nvCxnSpPr>
        <p:spPr>
          <a:xfrm flipH="1">
            <a:off x="6714880" y="5147441"/>
            <a:ext cx="89451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49436A4-4ECF-4A32-83BB-0182662AFFC0}"/>
              </a:ext>
            </a:extLst>
          </p:cNvPr>
          <p:cNvCxnSpPr>
            <a:cxnSpLocks/>
          </p:cNvCxnSpPr>
          <p:nvPr/>
        </p:nvCxnSpPr>
        <p:spPr>
          <a:xfrm>
            <a:off x="3522066" y="3743264"/>
            <a:ext cx="768992" cy="977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D863CEB-1624-4799-BF1D-8E7C33808169}"/>
              </a:ext>
            </a:extLst>
          </p:cNvPr>
          <p:cNvSpPr txBox="1"/>
          <p:nvPr/>
        </p:nvSpPr>
        <p:spPr>
          <a:xfrm>
            <a:off x="832238" y="3261646"/>
            <a:ext cx="25146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Bahnschrift" panose="020B0502040204020203" pitchFamily="34" charset="0"/>
              </a:rPr>
              <a:t>Loose underarm design to prevent pressure on lymph nodes and promote drainage</a:t>
            </a:r>
          </a:p>
          <a:p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8617214-A0E0-4ECF-82D9-7482A1975A30}"/>
              </a:ext>
            </a:extLst>
          </p:cNvPr>
          <p:cNvSpPr/>
          <p:nvPr/>
        </p:nvSpPr>
        <p:spPr>
          <a:xfrm>
            <a:off x="6957393" y="3179549"/>
            <a:ext cx="239864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Bahnschrift" panose="020B0502040204020203" pitchFamily="34" charset="0"/>
              </a:rPr>
              <a:t>97% cotton absorbs fluids to prevent infection and spilling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B5E3177-8DBF-488E-A77E-D76925F44609}"/>
              </a:ext>
            </a:extLst>
          </p:cNvPr>
          <p:cNvSpPr/>
          <p:nvPr/>
        </p:nvSpPr>
        <p:spPr>
          <a:xfrm>
            <a:off x="867463" y="4605667"/>
            <a:ext cx="296318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b="1" dirty="0">
                <a:latin typeface="Bahnschrift" panose="020B0502040204020203" pitchFamily="34" charset="0"/>
              </a:rPr>
              <a:t>Cotton and mix of Lycra give the support to flush fluids in the chest due to trauma from surgery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94A3702-75C5-45DF-A5AD-4170A3E390B3}"/>
              </a:ext>
            </a:extLst>
          </p:cNvPr>
          <p:cNvSpPr/>
          <p:nvPr/>
        </p:nvSpPr>
        <p:spPr>
          <a:xfrm>
            <a:off x="867463" y="1870582"/>
            <a:ext cx="274242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Bahnschrift" panose="020B0502040204020203" pitchFamily="34" charset="0"/>
              </a:rPr>
              <a:t>Label on outside of garment prevents rubbing against skin and easy identification of sizing</a:t>
            </a:r>
          </a:p>
        </p:txBody>
      </p:sp>
    </p:spTree>
    <p:extLst>
      <p:ext uri="{BB962C8B-B14F-4D97-AF65-F5344CB8AC3E}">
        <p14:creationId xmlns:p14="http://schemas.microsoft.com/office/powerpoint/2010/main" val="3416645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27CB3-4094-4653-8A89-050314F8E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39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atin typeface="Bahnschrift" panose="020B0502040204020203" pitchFamily="34" charset="0"/>
              </a:rPr>
              <a:t>Strap Design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FD61F2-EBE0-4D38-A4B4-CBD788FC8F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06520"/>
            <a:ext cx="4985219" cy="4651480"/>
          </a:xfrm>
          <a:prstGeom prst="rect">
            <a:avLst/>
          </a:prstGeom>
        </p:spPr>
      </p:pic>
      <p:pic>
        <p:nvPicPr>
          <p:cNvPr id="6" name="Content Placeholder 18">
            <a:extLst>
              <a:ext uri="{FF2B5EF4-FFF2-40B4-BE49-F238E27FC236}">
                <a16:creationId xmlns:a16="http://schemas.microsoft.com/office/drawing/2014/main" id="{F02335A8-6F7C-499C-8C74-28817F2835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208" y="1328502"/>
            <a:ext cx="3731444" cy="5458571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Video">
            <a:hlinkClick r:id="" action="ppaction://media"/>
            <a:extLst>
              <a:ext uri="{FF2B5EF4-FFF2-40B4-BE49-F238E27FC236}">
                <a16:creationId xmlns:a16="http://schemas.microsoft.com/office/drawing/2014/main" id="{1B1CDB4A-6447-46F1-8ADC-68F487A44A9A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82647" y="1567381"/>
            <a:ext cx="2889195" cy="5129070"/>
          </a:xfrm>
          <a:ln>
            <a:solidFill>
              <a:schemeClr val="tx1"/>
            </a:solidFill>
          </a:ln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4108D88-CA37-49F5-9F6B-622221F91CEE}"/>
              </a:ext>
            </a:extLst>
          </p:cNvPr>
          <p:cNvCxnSpPr>
            <a:cxnSpLocks/>
          </p:cNvCxnSpPr>
          <p:nvPr/>
        </p:nvCxnSpPr>
        <p:spPr>
          <a:xfrm>
            <a:off x="4839694" y="1690688"/>
            <a:ext cx="0" cy="51673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4D247D8-9C70-4D3C-9F73-DD66EE52BFDD}"/>
              </a:ext>
            </a:extLst>
          </p:cNvPr>
          <p:cNvSpPr txBox="1"/>
          <p:nvPr/>
        </p:nvSpPr>
        <p:spPr>
          <a:xfrm>
            <a:off x="9470279" y="1143905"/>
            <a:ext cx="17139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Bahnschrift" panose="020B0502040204020203" pitchFamily="34" charset="0"/>
              </a:rPr>
              <a:t>Demonstration</a:t>
            </a:r>
          </a:p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E2068DA-E0E6-49D7-B478-6A1F4842462C}"/>
              </a:ext>
            </a:extLst>
          </p:cNvPr>
          <p:cNvSpPr/>
          <p:nvPr/>
        </p:nvSpPr>
        <p:spPr>
          <a:xfrm>
            <a:off x="5411584" y="1140263"/>
            <a:ext cx="27606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Bahnschrift" panose="020B0502040204020203" pitchFamily="34" charset="0"/>
              </a:rPr>
              <a:t>Medebra vs. Competitors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4104784-D27F-4573-885A-FBB09A52631C}"/>
              </a:ext>
            </a:extLst>
          </p:cNvPr>
          <p:cNvSpPr/>
          <p:nvPr/>
        </p:nvSpPr>
        <p:spPr>
          <a:xfrm>
            <a:off x="8882647" y="1567381"/>
            <a:ext cx="2889195" cy="24321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8FC0B44-F8B1-448E-BEE4-9506589D6FAF}"/>
              </a:ext>
            </a:extLst>
          </p:cNvPr>
          <p:cNvSpPr/>
          <p:nvPr/>
        </p:nvSpPr>
        <p:spPr>
          <a:xfrm>
            <a:off x="337643" y="1140263"/>
            <a:ext cx="4164409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1" dirty="0">
                <a:latin typeface="Bahnschrift" panose="020B0502040204020203" pitchFamily="34" charset="0"/>
              </a:rPr>
              <a:t>Eliminates need for patients to lift their arm post-surgery thus improving quality of recovery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1" dirty="0">
                <a:latin typeface="Bahnschrift" panose="020B0502040204020203" pitchFamily="34" charset="0"/>
              </a:rPr>
              <a:t>Allows easy access for healthcare provider and patient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1" dirty="0">
                <a:latin typeface="Bahnschrift" panose="020B0502040204020203" pitchFamily="34" charset="0"/>
              </a:rPr>
              <a:t>Wide strap design to avoid edges digging into port areas while remaining secure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1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91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7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7AE7A-7171-414E-8BE9-DF031A7F8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Bahnschrift" panose="020B0502040204020203" pitchFamily="34" charset="0"/>
              </a:rPr>
              <a:t>Drain Pouches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FC74BB-FCE0-41F7-B044-5E13B52FB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44428"/>
            <a:ext cx="5064981" cy="483793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4924FCF-9687-44FD-A613-05DA0940AB81}"/>
              </a:ext>
            </a:extLst>
          </p:cNvPr>
          <p:cNvCxnSpPr>
            <a:cxnSpLocks/>
          </p:cNvCxnSpPr>
          <p:nvPr/>
        </p:nvCxnSpPr>
        <p:spPr>
          <a:xfrm flipH="1">
            <a:off x="4627109" y="3762089"/>
            <a:ext cx="1435980" cy="7184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F258347B-4BA3-456C-97A4-7D3AC7973460}"/>
              </a:ext>
            </a:extLst>
          </p:cNvPr>
          <p:cNvSpPr/>
          <p:nvPr/>
        </p:nvSpPr>
        <p:spPr>
          <a:xfrm>
            <a:off x="6673880" y="4480587"/>
            <a:ext cx="338906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b="1" dirty="0">
                <a:latin typeface="Bahnschrift" panose="020B0502040204020203" pitchFamily="34" charset="0"/>
              </a:rPr>
              <a:t>Pouch design strategically placed to avoid pulling and allow for movement and position for comfort to the patients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385D0B-6EBF-4827-9413-AF5B1B2788C7}"/>
              </a:ext>
            </a:extLst>
          </p:cNvPr>
          <p:cNvSpPr/>
          <p:nvPr/>
        </p:nvSpPr>
        <p:spPr>
          <a:xfrm>
            <a:off x="6679094" y="3030756"/>
            <a:ext cx="36397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b="1" dirty="0">
                <a:latin typeface="Bahnschrift" panose="020B0502040204020203" pitchFamily="34" charset="0"/>
              </a:rPr>
              <a:t>Pouches can be turned into a set of prosthetics post-drainage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0783A9-5C38-456A-B76E-C52BE875B7C1}"/>
              </a:ext>
            </a:extLst>
          </p:cNvPr>
          <p:cNvSpPr txBox="1"/>
          <p:nvPr/>
        </p:nvSpPr>
        <p:spPr>
          <a:xfrm>
            <a:off x="6679094" y="2252190"/>
            <a:ext cx="3639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Bahnschrift" panose="020B0502040204020203" pitchFamily="34" charset="0"/>
              </a:rPr>
              <a:t>Pouches are easily replaced and washed to cut back on infections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97D34A-ECD7-4EFD-8F35-FE6DC59C00F3}"/>
              </a:ext>
            </a:extLst>
          </p:cNvPr>
          <p:cNvSpPr txBox="1"/>
          <p:nvPr/>
        </p:nvSpPr>
        <p:spPr>
          <a:xfrm>
            <a:off x="6673880" y="3863393"/>
            <a:ext cx="42306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Bahnschrift" panose="020B0502040204020203" pitchFamily="34" charset="0"/>
              </a:rPr>
              <a:t>Made with absorbent materials to prevent leakage</a:t>
            </a:r>
          </a:p>
        </p:txBody>
      </p:sp>
      <p:sp>
        <p:nvSpPr>
          <p:cNvPr id="16" name="Left Brace 15">
            <a:extLst>
              <a:ext uri="{FF2B5EF4-FFF2-40B4-BE49-F238E27FC236}">
                <a16:creationId xmlns:a16="http://schemas.microsoft.com/office/drawing/2014/main" id="{FDD2849F-C7A3-49D9-BA4E-3D64B8D4396D}"/>
              </a:ext>
            </a:extLst>
          </p:cNvPr>
          <p:cNvSpPr/>
          <p:nvPr/>
        </p:nvSpPr>
        <p:spPr>
          <a:xfrm>
            <a:off x="6341358" y="2625542"/>
            <a:ext cx="166977" cy="217070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382E345-08DF-4153-8742-7CAE6D071CB0}"/>
              </a:ext>
            </a:extLst>
          </p:cNvPr>
          <p:cNvSpPr/>
          <p:nvPr/>
        </p:nvSpPr>
        <p:spPr>
          <a:xfrm>
            <a:off x="2344302" y="4240122"/>
            <a:ext cx="2282807" cy="1846888"/>
          </a:xfrm>
          <a:custGeom>
            <a:avLst/>
            <a:gdLst>
              <a:gd name="connsiteX0" fmla="*/ 2267960 w 2282807"/>
              <a:gd name="connsiteY0" fmla="*/ 419342 h 1846888"/>
              <a:gd name="connsiteX1" fmla="*/ 1822687 w 2282807"/>
              <a:gd name="connsiteY1" fmla="*/ 5875 h 1846888"/>
              <a:gd name="connsiteX2" fmla="*/ 33644 w 2282807"/>
              <a:gd name="connsiteY2" fmla="*/ 721492 h 1846888"/>
              <a:gd name="connsiteX3" fmla="*/ 757213 w 2282807"/>
              <a:gd name="connsiteY3" fmla="*/ 1842626 h 1846888"/>
              <a:gd name="connsiteX4" fmla="*/ 2037373 w 2282807"/>
              <a:gd name="connsiteY4" fmla="*/ 1079301 h 1846888"/>
              <a:gd name="connsiteX5" fmla="*/ 2267960 w 2282807"/>
              <a:gd name="connsiteY5" fmla="*/ 419342 h 1846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2807" h="1846888">
                <a:moveTo>
                  <a:pt x="2267960" y="419342"/>
                </a:moveTo>
                <a:cubicBezTo>
                  <a:pt x="2232179" y="240438"/>
                  <a:pt x="2195073" y="-44483"/>
                  <a:pt x="1822687" y="5875"/>
                </a:cubicBezTo>
                <a:cubicBezTo>
                  <a:pt x="1450301" y="56233"/>
                  <a:pt x="211223" y="415367"/>
                  <a:pt x="33644" y="721492"/>
                </a:cubicBezTo>
                <a:cubicBezTo>
                  <a:pt x="-143935" y="1027617"/>
                  <a:pt x="423258" y="1782991"/>
                  <a:pt x="757213" y="1842626"/>
                </a:cubicBezTo>
                <a:cubicBezTo>
                  <a:pt x="1091168" y="1902261"/>
                  <a:pt x="1782931" y="1320491"/>
                  <a:pt x="2037373" y="1079301"/>
                </a:cubicBezTo>
                <a:cubicBezTo>
                  <a:pt x="2291815" y="838111"/>
                  <a:pt x="2303741" y="598246"/>
                  <a:pt x="2267960" y="419342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9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687AE-F854-4D89-83C3-5C0E7F94C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Bahnschrift" panose="020B0502040204020203" pitchFamily="34" charset="0"/>
              </a:rPr>
              <a:t>Prosthetics &amp; Velcro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DF8896-D7FD-4EDF-AE29-199C24DFB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972" y="1867617"/>
            <a:ext cx="4184118" cy="42773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E147A38-FC39-4044-BB5C-BDC4C3DAE572}"/>
              </a:ext>
            </a:extLst>
          </p:cNvPr>
          <p:cNvSpPr txBox="1"/>
          <p:nvPr/>
        </p:nvSpPr>
        <p:spPr>
          <a:xfrm>
            <a:off x="4098969" y="3486778"/>
            <a:ext cx="30692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Bahnschrift" panose="020B0502040204020203" pitchFamily="34" charset="0"/>
              </a:rPr>
              <a:t>Physically attached to garment to prevent prosthetics from falling to ground and picking up germs</a:t>
            </a:r>
          </a:p>
        </p:txBody>
      </p:sp>
      <p:pic>
        <p:nvPicPr>
          <p:cNvPr id="6" name="Picture 4" descr="01--Mastectomy-Puffs">
            <a:extLst>
              <a:ext uri="{FF2B5EF4-FFF2-40B4-BE49-F238E27FC236}">
                <a16:creationId xmlns:a16="http://schemas.microsoft.com/office/drawing/2014/main" id="{F480B1A8-ADAB-48F4-AC4C-94BAA31D2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912" y="1867617"/>
            <a:ext cx="3116911" cy="374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04B4C68-5002-441F-9AB2-091342D4505E}"/>
              </a:ext>
            </a:extLst>
          </p:cNvPr>
          <p:cNvCxnSpPr>
            <a:cxnSpLocks/>
          </p:cNvCxnSpPr>
          <p:nvPr/>
        </p:nvCxnSpPr>
        <p:spPr>
          <a:xfrm flipH="1">
            <a:off x="2275727" y="3856110"/>
            <a:ext cx="1707876" cy="4734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0C87C71-9328-4A5B-BA9F-EE71EAD10956}"/>
              </a:ext>
            </a:extLst>
          </p:cNvPr>
          <p:cNvCxnSpPr>
            <a:cxnSpLocks/>
          </p:cNvCxnSpPr>
          <p:nvPr/>
        </p:nvCxnSpPr>
        <p:spPr>
          <a:xfrm flipH="1">
            <a:off x="2807665" y="3856110"/>
            <a:ext cx="1175938" cy="10339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B2FDE788-32BA-4BCB-B3A4-019A8C82E798}"/>
              </a:ext>
            </a:extLst>
          </p:cNvPr>
          <p:cNvSpPr/>
          <p:nvPr/>
        </p:nvSpPr>
        <p:spPr>
          <a:xfrm>
            <a:off x="4158571" y="1808166"/>
            <a:ext cx="29313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Bahnschrift" panose="020B0502040204020203" pitchFamily="34" charset="0"/>
              </a:rPr>
              <a:t>Reimbursable through insurance to limit costs to patient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C740BD8-7A13-4280-A80B-589D2D9C6AB5}"/>
              </a:ext>
            </a:extLst>
          </p:cNvPr>
          <p:cNvSpPr/>
          <p:nvPr/>
        </p:nvSpPr>
        <p:spPr>
          <a:xfrm>
            <a:off x="4098969" y="4540632"/>
            <a:ext cx="29909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Bahnschrift" panose="020B0502040204020203" pitchFamily="34" charset="0"/>
              </a:rPr>
              <a:t>Adjustable, washable pouches to decrease infections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6E5BF9F-D850-4801-BC92-427EDFEDB613}"/>
              </a:ext>
            </a:extLst>
          </p:cNvPr>
          <p:cNvSpPr/>
          <p:nvPr/>
        </p:nvSpPr>
        <p:spPr>
          <a:xfrm>
            <a:off x="4098969" y="2648368"/>
            <a:ext cx="30692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Bahnschrift" panose="020B0502040204020203" pitchFamily="34" charset="0"/>
              </a:rPr>
              <a:t>1/8” margin Velcro with 1” space designed not to scratch the patient</a:t>
            </a:r>
          </a:p>
        </p:txBody>
      </p:sp>
    </p:spTree>
    <p:extLst>
      <p:ext uri="{BB962C8B-B14F-4D97-AF65-F5344CB8AC3E}">
        <p14:creationId xmlns:p14="http://schemas.microsoft.com/office/powerpoint/2010/main" val="3031206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F4D922A7-63CB-42C1-909F-98F2DD9CFD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776" y="217127"/>
            <a:ext cx="9918448" cy="642374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8825258-A1F8-440E-9615-8156326468DE}"/>
              </a:ext>
            </a:extLst>
          </p:cNvPr>
          <p:cNvSpPr/>
          <p:nvPr/>
        </p:nvSpPr>
        <p:spPr>
          <a:xfrm>
            <a:off x="954157" y="4261899"/>
            <a:ext cx="5772646" cy="249671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4333C5-EBE0-4EA5-AAF3-C9E401299E5E}"/>
              </a:ext>
            </a:extLst>
          </p:cNvPr>
          <p:cNvSpPr txBox="1"/>
          <p:nvPr/>
        </p:nvSpPr>
        <p:spPr>
          <a:xfrm>
            <a:off x="1232192" y="4355276"/>
            <a:ext cx="2925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Bahnschrift" panose="020B0502040204020203" pitchFamily="34" charset="0"/>
              </a:rPr>
              <a:t>Included but not limited to: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A666994-EF60-4E7D-9F16-FA2BB375FA16}"/>
              </a:ext>
            </a:extLst>
          </p:cNvPr>
          <p:cNvCxnSpPr/>
          <p:nvPr/>
        </p:nvCxnSpPr>
        <p:spPr>
          <a:xfrm>
            <a:off x="2146852" y="993913"/>
            <a:ext cx="169362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479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EF852-BD14-4FBE-9CA6-F010E6758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atin typeface="Bahnschrift" panose="020B0502040204020203" pitchFamily="34" charset="0"/>
              </a:rPr>
              <a:t>Testimonials and Clinical Trials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D3AC1C-ED50-4D08-9113-1C18425DB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150" y="1525495"/>
            <a:ext cx="5020764" cy="48142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D50AC4-76E6-4C96-9063-444029BBB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4088" y="1817909"/>
            <a:ext cx="5822123" cy="2681032"/>
          </a:xfrm>
          <a:prstGeom prst="rect">
            <a:avLst/>
          </a:prstGeom>
        </p:spPr>
      </p:pic>
      <p:pic>
        <p:nvPicPr>
          <p:cNvPr id="6" name="Google Shape;73;p14">
            <a:extLst>
              <a:ext uri="{FF2B5EF4-FFF2-40B4-BE49-F238E27FC236}">
                <a16:creationId xmlns:a16="http://schemas.microsoft.com/office/drawing/2014/main" id="{131D9EE0-3A6E-4CA3-BF86-0297105FB0F0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10791" y="4846192"/>
            <a:ext cx="3148716" cy="13717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0936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93094-DD9D-4DB9-8EB6-DBF836815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Bahnschrift" panose="020B0502040204020203" pitchFamily="34" charset="0"/>
              </a:rPr>
              <a:t>Additional Information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935790-08BD-4475-B15F-90BA61D6B7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441" y="1690688"/>
            <a:ext cx="7925117" cy="453052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029653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222</TotalTime>
  <Words>287</Words>
  <Application>Microsoft Office PowerPoint</Application>
  <PresentationFormat>Widescreen</PresentationFormat>
  <Paragraphs>38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Bahnschrift</vt:lpstr>
      <vt:lpstr>Calibri</vt:lpstr>
      <vt:lpstr>Calibri Light</vt:lpstr>
      <vt:lpstr>Office Theme</vt:lpstr>
      <vt:lpstr>Medebra</vt:lpstr>
      <vt:lpstr>Summary of Clinical Advantages</vt:lpstr>
      <vt:lpstr>Body Design</vt:lpstr>
      <vt:lpstr>Strap Design</vt:lpstr>
      <vt:lpstr>Drain Pouches</vt:lpstr>
      <vt:lpstr>Prosthetics &amp; Velcro</vt:lpstr>
      <vt:lpstr>PowerPoint Presentation</vt:lpstr>
      <vt:lpstr>Testimonials and Clinical Trials</vt:lpstr>
      <vt:lpstr>Additional Information</vt:lpstr>
      <vt:lpstr>Thank you for your consideration!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Medebra</dc:title>
  <dc:creator>Patrick Haley</dc:creator>
  <cp:lastModifiedBy>Patrick Haley</cp:lastModifiedBy>
  <cp:revision>14</cp:revision>
  <dcterms:created xsi:type="dcterms:W3CDTF">2019-09-23T23:14:50Z</dcterms:created>
  <dcterms:modified xsi:type="dcterms:W3CDTF">2019-10-08T22:32:40Z</dcterms:modified>
</cp:coreProperties>
</file>